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68"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ru-RU" smtClean="0"/>
              <a:t>Образец заголовка</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B4C71EC6-210F-42DE-9C53-41977AD35B3D}" type="datetimeFigureOut">
              <a:rPr lang="ru-RU" smtClean="0"/>
              <a:t>10.12.2015</a:t>
            </a:fld>
            <a:endParaRPr lang="ru-RU"/>
          </a:p>
        </p:txBody>
      </p:sp>
      <p:sp>
        <p:nvSpPr>
          <p:cNvPr id="5" name="Footer Placeholder 4"/>
          <p:cNvSpPr>
            <a:spLocks noGrp="1"/>
          </p:cNvSpPr>
          <p:nvPr>
            <p:ph type="ftr" sz="quarter" idx="11"/>
          </p:nvPr>
        </p:nvSpPr>
        <p:spPr>
          <a:xfrm>
            <a:off x="1174044" y="5357592"/>
            <a:ext cx="5034845" cy="365125"/>
          </a:xfrm>
        </p:spPr>
        <p:txBody>
          <a:bodyPr/>
          <a:lstStyle/>
          <a:p>
            <a:endParaRPr lang="ru-RU"/>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10.12.2015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10.12.2015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10.12.2015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10.12.2015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10.12.2015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9" name="Content Placeholder 8"/>
          <p:cNvSpPr>
            <a:spLocks noGrp="1"/>
          </p:cNvSpPr>
          <p:nvPr>
            <p:ph sz="quarter" idx="13"/>
          </p:nvPr>
        </p:nvSpPr>
        <p:spPr>
          <a:xfrm>
            <a:off x="1298448" y="2121407"/>
            <a:ext cx="3200400" cy="360273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B4C71EC6-210F-42DE-9C53-41977AD35B3D}" type="datetimeFigureOut">
              <a:rPr lang="ru-RU" smtClean="0"/>
              <a:t>10.12.2015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
        <p:nvSpPr>
          <p:cNvPr id="11" name="Content Placeholder 10"/>
          <p:cNvSpPr>
            <a:spLocks noGrp="1"/>
          </p:cNvSpPr>
          <p:nvPr>
            <p:ph sz="quarter" idx="13"/>
          </p:nvPr>
        </p:nvSpPr>
        <p:spPr>
          <a:xfrm>
            <a:off x="1298448" y="2944368"/>
            <a:ext cx="3227832" cy="277977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10.12.2015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10.12.2015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ru-RU" smtClean="0"/>
              <a:t>Образец заголовка</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rot="60000">
            <a:off x="6341698" y="5885672"/>
            <a:ext cx="1213821" cy="365125"/>
          </a:xfrm>
        </p:spPr>
        <p:txBody>
          <a:bodyPr/>
          <a:lstStyle/>
          <a:p>
            <a:fld id="{B4C71EC6-210F-42DE-9C53-41977AD35B3D}" type="datetimeFigureOut">
              <a:rPr lang="ru-RU" smtClean="0"/>
              <a:t>10.12.2015</a:t>
            </a:fld>
            <a:endParaRPr lang="ru-RU"/>
          </a:p>
        </p:txBody>
      </p:sp>
      <p:sp>
        <p:nvSpPr>
          <p:cNvPr id="6" name="Footer Placeholder 5"/>
          <p:cNvSpPr>
            <a:spLocks noGrp="1"/>
          </p:cNvSpPr>
          <p:nvPr>
            <p:ph type="ftr" sz="quarter" idx="11"/>
          </p:nvPr>
        </p:nvSpPr>
        <p:spPr>
          <a:xfrm rot="-60000">
            <a:off x="914554" y="5829261"/>
            <a:ext cx="3522607" cy="365125"/>
          </a:xfrm>
        </p:spPr>
        <p:txBody>
          <a:bodyPr/>
          <a:lstStyle/>
          <a:p>
            <a:endParaRPr lang="ru-RU"/>
          </a:p>
        </p:txBody>
      </p:sp>
      <p:sp>
        <p:nvSpPr>
          <p:cNvPr id="7" name="Slide Number Placeholder 6"/>
          <p:cNvSpPr>
            <a:spLocks noGrp="1"/>
          </p:cNvSpPr>
          <p:nvPr>
            <p:ph type="sldNum" sz="quarter" idx="12"/>
          </p:nvPr>
        </p:nvSpPr>
        <p:spPr>
          <a:xfrm rot="60000">
            <a:off x="7557313" y="5896961"/>
            <a:ext cx="554023" cy="365125"/>
          </a:xfrm>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ru-RU" smtClean="0"/>
              <a:t>Образец заголовка</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rot="60000">
            <a:off x="6345936" y="5888737"/>
            <a:ext cx="1213821" cy="365125"/>
          </a:xfrm>
        </p:spPr>
        <p:txBody>
          <a:bodyPr/>
          <a:lstStyle/>
          <a:p>
            <a:fld id="{B4C71EC6-210F-42DE-9C53-41977AD35B3D}" type="datetimeFigureOut">
              <a:rPr lang="ru-RU" smtClean="0"/>
              <a:t>10.12.2015</a:t>
            </a:fld>
            <a:endParaRPr lang="ru-RU"/>
          </a:p>
        </p:txBody>
      </p:sp>
      <p:sp>
        <p:nvSpPr>
          <p:cNvPr id="6" name="Footer Placeholder 5"/>
          <p:cNvSpPr>
            <a:spLocks noGrp="1"/>
          </p:cNvSpPr>
          <p:nvPr>
            <p:ph type="ftr" sz="quarter" idx="11"/>
          </p:nvPr>
        </p:nvSpPr>
        <p:spPr>
          <a:xfrm rot="-60000">
            <a:off x="914569" y="5831037"/>
            <a:ext cx="3319043" cy="365125"/>
          </a:xfrm>
        </p:spPr>
        <p:txBody>
          <a:bodyPr/>
          <a:lstStyle/>
          <a:p>
            <a:endParaRPr lang="ru-RU"/>
          </a:p>
        </p:txBody>
      </p:sp>
      <p:sp>
        <p:nvSpPr>
          <p:cNvPr id="7" name="Slide Number Placeholder 6"/>
          <p:cNvSpPr>
            <a:spLocks noGrp="1"/>
          </p:cNvSpPr>
          <p:nvPr>
            <p:ph type="sldNum" sz="quarter" idx="12"/>
          </p:nvPr>
        </p:nvSpPr>
        <p:spPr>
          <a:xfrm rot="60000">
            <a:off x="7562089" y="5900026"/>
            <a:ext cx="554023" cy="365125"/>
          </a:xfrm>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B4C71EC6-210F-42DE-9C53-41977AD35B3D}" type="datetimeFigureOut">
              <a:rPr lang="ru-RU" smtClean="0"/>
              <a:t>10.12.2015</a:t>
            </a:fld>
            <a:endParaRPr lang="ru-RU"/>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ru-RU"/>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g"/><Relationship Id="rId1" Type="http://schemas.openxmlformats.org/officeDocument/2006/relationships/slideLayout" Target="../slideLayouts/slideLayout7.xml"/><Relationship Id="rId4" Type="http://schemas.openxmlformats.org/officeDocument/2006/relationships/image" Target="../media/image20.jpg"/></Relationships>
</file>

<file path=ppt/slides/_rels/slide1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g"/><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15.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g"/><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b="1" dirty="0" smtClean="0">
                <a:solidFill>
                  <a:schemeClr val="accent2">
                    <a:lumMod val="60000"/>
                    <a:lumOff val="40000"/>
                  </a:schemeClr>
                </a:solidFill>
              </a:rPr>
              <a:t>РЕЧЕВОЕ ПОВЕДЕНИЕ ВЕДУЩЕГО</a:t>
            </a:r>
            <a:endParaRPr lang="ru-RU" b="1" dirty="0">
              <a:solidFill>
                <a:schemeClr val="accent2">
                  <a:lumMod val="60000"/>
                  <a:lumOff val="40000"/>
                </a:schemeClr>
              </a:solidFill>
            </a:endParaRPr>
          </a:p>
        </p:txBody>
      </p:sp>
      <p:sp>
        <p:nvSpPr>
          <p:cNvPr id="3" name="Подзаголовок 2"/>
          <p:cNvSpPr>
            <a:spLocks noGrp="1"/>
          </p:cNvSpPr>
          <p:nvPr>
            <p:ph type="subTitle" idx="1"/>
          </p:nvPr>
        </p:nvSpPr>
        <p:spPr/>
        <p:txBody>
          <a:bodyPr/>
          <a:lstStyle/>
          <a:p>
            <a:r>
              <a:rPr lang="ru-RU" dirty="0" smtClean="0"/>
              <a:t> Базалий Р.В. –доцент кафедры </a:t>
            </a:r>
            <a:r>
              <a:rPr lang="ru-RU" dirty="0" err="1" smtClean="0"/>
              <a:t>ТиМПО</a:t>
            </a:r>
            <a:r>
              <a:rPr lang="ru-RU" dirty="0" smtClean="0"/>
              <a:t>, </a:t>
            </a:r>
            <a:r>
              <a:rPr lang="ru-RU" dirty="0" err="1" smtClean="0"/>
              <a:t>канд.пед.наук</a:t>
            </a:r>
            <a:endParaRPr lang="ru-RU" dirty="0"/>
          </a:p>
        </p:txBody>
      </p:sp>
    </p:spTree>
    <p:extLst>
      <p:ext uri="{BB962C8B-B14F-4D97-AF65-F5344CB8AC3E}">
        <p14:creationId xmlns:p14="http://schemas.microsoft.com/office/powerpoint/2010/main" val="5857544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43608" y="764704"/>
            <a:ext cx="6984776" cy="5040560"/>
          </a:xfrm>
        </p:spPr>
        <p:txBody>
          <a:bodyPr>
            <a:noAutofit/>
          </a:bodyPr>
          <a:lstStyle/>
          <a:p>
            <a:r>
              <a:rPr lang="ru-RU" sz="1400" i="1" dirty="0"/>
              <a:t>Аргументирующая речь.</a:t>
            </a:r>
            <a:r>
              <a:rPr lang="ru-RU" sz="1400" dirty="0"/>
              <a:t> Функции и разновидности аргументирующей речи (убеждающая, доказательная, объяснительная, агитирующая и др.). Общая характеристика аргументирующей речи. Задачи оратора, решаемые в процессе подготовки аргументирующей речи: определение проблемы речи (спорного вопроса); формулировка тезиса, требующего доказательства; выбор стратегии доказательства. Доказательство в аргументирующей речи. Структура доказательства: тезис, аргументы и демонстрация. Тезис, требования к формулировке тезиса. Тезис и антитезис. Термины тезиса и требования к их использованию. Деление тезиса на составляющие его части. Основные приемы деления тезиса. Ошибки в формулировке тезиса. Формы отклонения от тезиса. Аргументация как система убеждения, доказательства, объяснения. Специфика риторической аргументации. Логическое и риторическое в аргументации. Доказательство как совокупность логических приемов обоснования истинности доказываемого положения. Внушение как способ воздействия на подсознание слушателей, на чувственную и эмоциональную сферу человека. Убеждение как риторическая форма воздействующей речи (сочетание доказательства и внушения, «силы чувства» и убедительности). Психологическая сторона убеждающей речи. Психологические (иррациональные) аргументы. Приемы и способы создания системы аргументов. Ошибки в использовании аргументов. Демонстрация (доказательное рассуждение). Связь тезиса и аргументов в структуре доказательного рассуждения (умозаключения). Виды рассуждений. Структура аргументирующей речи. Функции вводной, основной и заключительной частей аргументирующей речи. Специфика подготовки к аргументирующей речи. Устные жанры аргументирующей речи.</a:t>
            </a:r>
          </a:p>
          <a:p>
            <a:endParaRPr lang="ru-RU" sz="1400" dirty="0"/>
          </a:p>
        </p:txBody>
      </p:sp>
    </p:spTree>
    <p:extLst>
      <p:ext uri="{BB962C8B-B14F-4D97-AF65-F5344CB8AC3E}">
        <p14:creationId xmlns:p14="http://schemas.microsoft.com/office/powerpoint/2010/main" val="37831783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16643" y="908720"/>
            <a:ext cx="7416824" cy="4278094"/>
          </a:xfrm>
          <a:prstGeom prst="rect">
            <a:avLst/>
          </a:prstGeom>
        </p:spPr>
        <p:txBody>
          <a:bodyPr wrap="square">
            <a:spAutoFit/>
          </a:bodyPr>
          <a:lstStyle/>
          <a:p>
            <a:r>
              <a:rPr lang="ru-RU" sz="1600" i="1" dirty="0"/>
              <a:t>Дискуссия. Дискуссионная речь.</a:t>
            </a:r>
            <a:r>
              <a:rPr lang="ru-RU" sz="1600" dirty="0"/>
              <a:t> Взаимодействие аргументирующих (</a:t>
            </a:r>
            <a:r>
              <a:rPr lang="ru-RU" sz="1600" dirty="0" err="1"/>
              <a:t>аргументативных</a:t>
            </a:r>
            <a:r>
              <a:rPr lang="ru-RU" sz="1600" dirty="0"/>
              <a:t>) высказываний в процессе обмена мнениями при обсуждении спорных, проблемных вопросов. Спор, дискуссия, полемика, прения, обсуждение, дебаты, диспут. Общее и различное в этих формах общения. Дискуссия как разновидность полемического общения, в процессе которого сталкиваются различные (противоположные) точки зрения. Цели дискуссии. Типы дискуссии в зависимости от целевой установки. Требования к формулировке темы дискуссии. Культура дискуссии, требования к поведению полемистов. Речевое поведение ведущего. Функции и специфика вступительного слова ведущего. Приемы, позволяющие активизировать участников дискуссии, регламентировать их поведение, корректировать ход дискуссии с учетом ее темы и цели. Функции и специфика заключительного слова в речи ведущего. Дискуссионная речь как разновидность устной публичной речи, которая возникает во время спора (полемики, дискуссии и т. д.). Стилистические особенности дискуссионной речи. Взаимодействие монолога и диалога в дискуссионной речи.</a:t>
            </a:r>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93355" y="4941168"/>
            <a:ext cx="1263400" cy="1318007"/>
          </a:xfrm>
          <a:prstGeom prst="rect">
            <a:avLst/>
          </a:prstGeom>
        </p:spPr>
      </p:pic>
    </p:spTree>
    <p:extLst>
      <p:ext uri="{BB962C8B-B14F-4D97-AF65-F5344CB8AC3E}">
        <p14:creationId xmlns:p14="http://schemas.microsoft.com/office/powerpoint/2010/main" val="14374662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3212976"/>
            <a:ext cx="5814392" cy="2862322"/>
          </a:xfrm>
          <a:prstGeom prst="rect">
            <a:avLst/>
          </a:prstGeom>
        </p:spPr>
        <p:txBody>
          <a:bodyPr wrap="square">
            <a:spAutoFit/>
          </a:bodyPr>
          <a:lstStyle/>
          <a:p>
            <a:r>
              <a:rPr lang="ru-RU" i="1" dirty="0"/>
              <a:t>Эпидейктическая речь.</a:t>
            </a:r>
            <a:r>
              <a:rPr lang="ru-RU" dirty="0"/>
              <a:t> Сущность и функции эпидейктической речи. Предмет и содержание эпидейктической речи, ее разновидности. Правила похвалы и «хулы». Законы эпидейктической речи и ее структура. Риторические приемы организации (создания) эпидейктической речи. Этос, пафос, логос в эпидейктической речи. Устные жанры эпидейктической речи. </a:t>
            </a:r>
            <a:r>
              <a:rPr lang="ru-RU" dirty="0" err="1"/>
              <a:t>Взаимодейстие</a:t>
            </a:r>
            <a:r>
              <a:rPr lang="ru-RU" dirty="0"/>
              <a:t> элементов информирующей, аргументирующей и </a:t>
            </a:r>
            <a:r>
              <a:rPr lang="ru-RU" dirty="0" err="1"/>
              <a:t>эжпидейктической</a:t>
            </a:r>
            <a:r>
              <a:rPr lang="ru-RU" dirty="0"/>
              <a:t> речи в процессе общения.</a:t>
            </a:r>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1600" y="692696"/>
            <a:ext cx="3051212" cy="2368712"/>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23961" y="4497810"/>
            <a:ext cx="1584176" cy="1584176"/>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58402" y="692696"/>
            <a:ext cx="3726774" cy="2368712"/>
          </a:xfrm>
          <a:prstGeom prst="rect">
            <a:avLst/>
          </a:prstGeom>
        </p:spPr>
      </p:pic>
    </p:spTree>
    <p:extLst>
      <p:ext uri="{BB962C8B-B14F-4D97-AF65-F5344CB8AC3E}">
        <p14:creationId xmlns:p14="http://schemas.microsoft.com/office/powerpoint/2010/main" val="8022174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Стилистические особенности.</a:t>
            </a:r>
            <a:endParaRPr lang="ru-RU" dirty="0"/>
          </a:p>
        </p:txBody>
      </p:sp>
      <p:sp>
        <p:nvSpPr>
          <p:cNvPr id="3" name="Объект 2"/>
          <p:cNvSpPr>
            <a:spLocks noGrp="1"/>
          </p:cNvSpPr>
          <p:nvPr>
            <p:ph idx="1"/>
          </p:nvPr>
        </p:nvSpPr>
        <p:spPr>
          <a:xfrm>
            <a:off x="755576" y="1979720"/>
            <a:ext cx="6196405" cy="3603812"/>
          </a:xfrm>
        </p:spPr>
        <p:txBody>
          <a:bodyPr>
            <a:normAutofit fontScale="77500" lnSpcReduction="20000"/>
          </a:bodyPr>
          <a:lstStyle/>
          <a:p>
            <a:r>
              <a:rPr lang="ru-RU" dirty="0"/>
              <a:t>Стилевые особенности - это развитие лексики. </a:t>
            </a:r>
            <a:br>
              <a:rPr lang="ru-RU" dirty="0"/>
            </a:br>
            <a:r>
              <a:rPr lang="ru-RU" dirty="0"/>
              <a:t>В языке отражаются типичные, существенные стороны явлений окружающей действительности. Если речь идет о литературном произведении, то посредством языка передаются характер персонажа, его культура, склад мыслей, душевное состояние. Язык служит важнейшим средством выражения авторской идеи, в нем раскрывается содержание произведения. Помимо этого основного смыслового материала, язык автора содержит еще огромный дополнительный материал, который является источником самых разнообразных сведений, помогающих раскрыть тончайший смысл произведения. </a:t>
            </a: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19599" y="4509120"/>
            <a:ext cx="1801739" cy="1656183"/>
          </a:xfrm>
          <a:prstGeom prst="rect">
            <a:avLst/>
          </a:prstGeom>
        </p:spPr>
      </p:pic>
    </p:spTree>
    <p:extLst>
      <p:ext uri="{BB962C8B-B14F-4D97-AF65-F5344CB8AC3E}">
        <p14:creationId xmlns:p14="http://schemas.microsoft.com/office/powerpoint/2010/main" val="31224915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404664"/>
            <a:ext cx="6965245" cy="1202485"/>
          </a:xfrm>
        </p:spPr>
        <p:txBody>
          <a:bodyPr>
            <a:normAutofit/>
          </a:bodyPr>
          <a:lstStyle/>
          <a:p>
            <a:r>
              <a:rPr lang="ru-RU" sz="3200" dirty="0" smtClean="0"/>
              <a:t>Дискуссия речи.</a:t>
            </a:r>
            <a:endParaRPr lang="ru-RU" sz="3200" dirty="0"/>
          </a:p>
        </p:txBody>
      </p:sp>
      <p:sp>
        <p:nvSpPr>
          <p:cNvPr id="3" name="Объект 2"/>
          <p:cNvSpPr>
            <a:spLocks noGrp="1"/>
          </p:cNvSpPr>
          <p:nvPr>
            <p:ph idx="1"/>
          </p:nvPr>
        </p:nvSpPr>
        <p:spPr>
          <a:xfrm>
            <a:off x="899592" y="1340768"/>
            <a:ext cx="6196405" cy="3603812"/>
          </a:xfrm>
        </p:spPr>
        <p:txBody>
          <a:bodyPr>
            <a:normAutofit fontScale="70000" lnSpcReduction="20000"/>
          </a:bodyPr>
          <a:lstStyle/>
          <a:p>
            <a:r>
              <a:rPr lang="ru-RU" i="1" dirty="0"/>
              <a:t>Деловая дискуссия</a:t>
            </a:r>
            <a:r>
              <a:rPr lang="ru-RU" dirty="0"/>
              <a:t> - это обмен мнениями по вопросу в соответствии с более или менее определенными правилами процедуры и с участием всех или отдельных ее участников. Почти каждое предприятие или фирма обсуждают деловые вопросы на заседаниях групп или комиссий. Многие деловые собрания и совещания также проводятся в виде дискуссий. При массовой дискуссии все участники, за исключением председателя, находятся в равном положении. Специально подготовленные докладчики не назначаются, в то же время все присутствуют не только в качестве слушателей. Специальный вопрос обсуждается в определенном порядке, обычно в соответствии со строгим регламентом и под председательством должностного лица.</a:t>
            </a: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43025" y="4725144"/>
            <a:ext cx="2152650" cy="1428750"/>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03880" y="4725144"/>
            <a:ext cx="1877964" cy="1516599"/>
          </a:xfrm>
          <a:prstGeom prst="rect">
            <a:avLst/>
          </a:prstGeom>
        </p:spPr>
      </p:pic>
      <p:pic>
        <p:nvPicPr>
          <p:cNvPr id="6" name="Рисунок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03013" y="4725144"/>
            <a:ext cx="1340164" cy="1561356"/>
          </a:xfrm>
          <a:prstGeom prst="rect">
            <a:avLst/>
          </a:prstGeom>
        </p:spPr>
      </p:pic>
    </p:spTree>
    <p:extLst>
      <p:ext uri="{BB962C8B-B14F-4D97-AF65-F5344CB8AC3E}">
        <p14:creationId xmlns:p14="http://schemas.microsoft.com/office/powerpoint/2010/main" val="17199604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15616" y="764704"/>
            <a:ext cx="6984776" cy="5256584"/>
          </a:xfrm>
        </p:spPr>
        <p:txBody>
          <a:bodyPr>
            <a:normAutofit fontScale="55000" lnSpcReduction="20000"/>
          </a:bodyPr>
          <a:lstStyle/>
          <a:p>
            <a:r>
              <a:rPr lang="ru-RU" b="1" dirty="0"/>
              <a:t> </a:t>
            </a:r>
            <a:r>
              <a:rPr lang="ru-RU" sz="2500" b="1" dirty="0"/>
              <a:t>Групповая дискуссия</a:t>
            </a:r>
            <a:r>
              <a:rPr lang="ru-RU" dirty="0"/>
              <a:t> отличается тем, что специально подготовленная группа обсуждает вопрос, дискутирует перед аудиторией. Целью такой дискуссии является представление возможных решений проблемы, обсуждений противоположных точек зрения по спорным вопросам, презентация новой информации. Как правило, такого рода дискуссии спора не разрешают и не склоняют аудиторию к какому-либо единообразию действий. В групповой дискуссии в качестве оппонентов могут участвовать от трех до восьми-десяти человек, не считая ведущего. Основное коммуникативное средство - диалог, который каждый раз ведут только два участника. Число участников групповой дискуссии может меняться в ту или другую сторону в зависимости от запаса времени, сложности и актуальности проблемы и наличия компетентных специалистов, которые могут участвовать в обсуждении</a:t>
            </a:r>
            <a:r>
              <a:rPr lang="ru-RU" dirty="0" smtClean="0"/>
              <a:t>.</a:t>
            </a:r>
          </a:p>
          <a:p>
            <a:r>
              <a:rPr lang="ru-RU" dirty="0"/>
              <a:t/>
            </a:r>
            <a:br>
              <a:rPr lang="ru-RU" dirty="0"/>
            </a:br>
            <a:r>
              <a:rPr lang="ru-RU" dirty="0"/>
              <a:t>     Приглашенные для дискуссии специалисты сидят полукругом, лицом к аудитории, а ведущий - в центре. Такая организация пространственной среды позволяет каждому участнику групповой дискуссии видеть и слышать друг друга как можно </a:t>
            </a:r>
            <a:r>
              <a:rPr lang="ru-RU" dirty="0" smtClean="0"/>
              <a:t>лучше</a:t>
            </a:r>
          </a:p>
          <a:p>
            <a:r>
              <a:rPr lang="ru-RU" dirty="0" smtClean="0"/>
              <a:t>.</a:t>
            </a:r>
            <a:r>
              <a:rPr lang="ru-RU" dirty="0"/>
              <a:t/>
            </a:r>
            <a:br>
              <a:rPr lang="ru-RU" dirty="0"/>
            </a:br>
            <a:r>
              <a:rPr lang="ru-RU" dirty="0"/>
              <a:t>     Очень важно, чтобы участники дискуссии были хорошо подготовлены, имели при себе статистические данные, необходимые материалы. Большое значение имеет также их манера говорения, культура речевой коммуникации, а также стиль ее демонстрации: непринужденно, в оживленной манере, точно формулируя вопросы и лаконично комментируя ответы или краткие замечания. Целесообразно, чтобы участники называли друг друга по имени и отчеству. Аудитория, наблюдающая дискуссию, должна быть постоянно в центре внимания выступающих, с ней необходимо поддерживать не только невербальный, но и вербальный контакт. Ведущий дискуссию регулирует ее ход, все процедуры, представляет тему и выступающих, следит за регламентом, руководит обменом мнений, произносит заключительное слово.</a:t>
            </a: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32240" y="5121779"/>
            <a:ext cx="1656184" cy="1104123"/>
          </a:xfrm>
          <a:prstGeom prst="rect">
            <a:avLst/>
          </a:prstGeom>
        </p:spPr>
      </p:pic>
    </p:spTree>
    <p:extLst>
      <p:ext uri="{BB962C8B-B14F-4D97-AF65-F5344CB8AC3E}">
        <p14:creationId xmlns:p14="http://schemas.microsoft.com/office/powerpoint/2010/main" val="7038506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0187576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Речевое поведение ведущего.</a:t>
            </a:r>
            <a:endParaRPr lang="ru-RU" dirty="0"/>
          </a:p>
        </p:txBody>
      </p:sp>
      <p:sp>
        <p:nvSpPr>
          <p:cNvPr id="3" name="Объект 2"/>
          <p:cNvSpPr>
            <a:spLocks noGrp="1"/>
          </p:cNvSpPr>
          <p:nvPr>
            <p:ph idx="1"/>
          </p:nvPr>
        </p:nvSpPr>
        <p:spPr>
          <a:xfrm>
            <a:off x="1475656" y="2132856"/>
            <a:ext cx="6196405" cy="3603812"/>
          </a:xfrm>
        </p:spPr>
        <p:txBody>
          <a:bodyPr>
            <a:normAutofit/>
          </a:bodyPr>
          <a:lstStyle/>
          <a:p>
            <a:r>
              <a:rPr lang="ru-RU" sz="1900" dirty="0"/>
              <a:t/>
            </a:r>
            <a:br>
              <a:rPr lang="ru-RU" sz="1900" dirty="0"/>
            </a:br>
            <a:r>
              <a:rPr lang="ru-RU" dirty="0"/>
              <a:t/>
            </a:r>
            <a:br>
              <a:rPr lang="ru-RU" dirty="0"/>
            </a:br>
            <a:r>
              <a:rPr lang="ru-RU" dirty="0"/>
              <a:t/>
            </a:r>
            <a:br>
              <a:rPr lang="ru-RU" dirty="0"/>
            </a:br>
            <a:r>
              <a:rPr lang="ru-RU" dirty="0"/>
              <a:t/>
            </a:r>
            <a:br>
              <a:rPr lang="ru-RU" dirty="0"/>
            </a:b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52120" y="1916832"/>
            <a:ext cx="1944216" cy="2064060"/>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81673" y="3980892"/>
            <a:ext cx="1767824" cy="2147292"/>
          </a:xfrm>
          <a:prstGeom prst="rect">
            <a:avLst/>
          </a:prstGeom>
        </p:spPr>
      </p:pic>
      <p:pic>
        <p:nvPicPr>
          <p:cNvPr id="7" name="Рисунок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4146" y="2144688"/>
            <a:ext cx="4602088" cy="3672408"/>
          </a:xfrm>
          <a:prstGeom prst="rect">
            <a:avLst/>
          </a:prstGeom>
        </p:spPr>
      </p:pic>
    </p:spTree>
    <p:extLst>
      <p:ext uri="{BB962C8B-B14F-4D97-AF65-F5344CB8AC3E}">
        <p14:creationId xmlns:p14="http://schemas.microsoft.com/office/powerpoint/2010/main" val="39895459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908720"/>
            <a:ext cx="3096344" cy="2376264"/>
          </a:xfrm>
          <a:prstGeom prst="rect">
            <a:avLst/>
          </a:prstGeom>
        </p:spPr>
      </p:pic>
      <p:sp>
        <p:nvSpPr>
          <p:cNvPr id="3" name="Прямоугольник 2"/>
          <p:cNvSpPr/>
          <p:nvPr/>
        </p:nvSpPr>
        <p:spPr>
          <a:xfrm>
            <a:off x="4028581" y="764704"/>
            <a:ext cx="4067944" cy="6463308"/>
          </a:xfrm>
          <a:prstGeom prst="rect">
            <a:avLst/>
          </a:prstGeom>
        </p:spPr>
        <p:txBody>
          <a:bodyPr wrap="square">
            <a:spAutoFit/>
          </a:bodyPr>
          <a:lstStyle/>
          <a:p>
            <a:r>
              <a:rPr lang="ru-RU" dirty="0"/>
              <a:t>Предметом нашего исследования является речевое поведение </a:t>
            </a:r>
            <a:r>
              <a:rPr lang="ru-RU" dirty="0" smtClean="0"/>
              <a:t>ведущих.</a:t>
            </a:r>
          </a:p>
          <a:p>
            <a:r>
              <a:rPr lang="ru-RU" dirty="0" smtClean="0"/>
              <a:t> </a:t>
            </a:r>
            <a:r>
              <a:rPr lang="ru-RU" dirty="0"/>
              <a:t>В </a:t>
            </a:r>
            <a:r>
              <a:rPr lang="ru-RU" dirty="0" smtClean="0"/>
              <a:t>этой работе представлен </a:t>
            </a:r>
            <a:r>
              <a:rPr lang="ru-RU" dirty="0"/>
              <a:t>анализ эмоционально-экспрессивной лексики, которая, на наш взгляд, является наиболее показательной для характеристики авторских интенций.</a:t>
            </a:r>
            <a:br>
              <a:rPr lang="ru-RU" dirty="0"/>
            </a:br>
            <a:r>
              <a:rPr lang="ru-RU" dirty="0" smtClean="0"/>
              <a:t>Эмоционально-экспрессивная </a:t>
            </a:r>
            <a:r>
              <a:rPr lang="ru-RU" dirty="0"/>
              <a:t>лексика служит для выражения чувства, настроения говорящего, а также его субъективного отношения к предмету </a:t>
            </a:r>
            <a:r>
              <a:rPr lang="ru-RU" dirty="0" smtClean="0"/>
              <a:t>речи. </a:t>
            </a:r>
            <a:r>
              <a:rPr lang="ru-RU" dirty="0"/>
              <a:t>Исходя из нашей концепции, лексические единицы данной группы мы будем рассматривать в рамках стилистически маркированной лексики.</a:t>
            </a:r>
            <a:br>
              <a:rPr lang="ru-RU" dirty="0"/>
            </a:br>
            <a:r>
              <a:rPr lang="ru-RU" dirty="0"/>
              <a:t/>
            </a:r>
            <a:br>
              <a:rPr lang="ru-RU" dirty="0"/>
            </a:br>
            <a:r>
              <a:rPr lang="ru-RU" dirty="0"/>
              <a:t/>
            </a:r>
            <a:br>
              <a:rPr lang="ru-RU" dirty="0"/>
            </a:br>
            <a:r>
              <a:rPr lang="ru-RU" dirty="0"/>
              <a:t/>
            </a:r>
            <a:br>
              <a:rPr lang="ru-RU" dirty="0"/>
            </a:br>
            <a:endParaRPr lang="ru-RU" dirty="0"/>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5612" y="3587436"/>
            <a:ext cx="3160324" cy="2088232"/>
          </a:xfrm>
          <a:prstGeom prst="rect">
            <a:avLst/>
          </a:prstGeom>
        </p:spPr>
      </p:pic>
    </p:spTree>
    <p:extLst>
      <p:ext uri="{BB962C8B-B14F-4D97-AF65-F5344CB8AC3E}">
        <p14:creationId xmlns:p14="http://schemas.microsoft.com/office/powerpoint/2010/main" val="2294940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31640" y="1052736"/>
            <a:ext cx="5904656" cy="4539704"/>
          </a:xfrm>
          <a:prstGeom prst="rect">
            <a:avLst/>
          </a:prstGeom>
        </p:spPr>
        <p:txBody>
          <a:bodyPr wrap="square">
            <a:spAutoFit/>
          </a:bodyPr>
          <a:lstStyle/>
          <a:p>
            <a:r>
              <a:rPr lang="ru-RU" sz="1700" dirty="0"/>
              <a:t>Изучение соотношения оценки с ее объектом составляет особую проблему. Так, оценка приобретает особые прагматические характеристики, если ее объектом является участник акта коммуникации -говорящий (он же чаще субъект оценки) или адресат или если объект входит в сферу интересов того или другого: средства экспрессивной оценки используются главным образом в этих случаях. Материал нашего исследования подсказывает, что лексические единицы данной группы условно можно разделить на две подгруппы: лексику, выражающую субъективное отношение говорящего к предмету речи, не входящему в личную сферу </a:t>
            </a:r>
            <a:r>
              <a:rPr lang="ru-RU" sz="1700" dirty="0" smtClean="0"/>
              <a:t>собеседника, </a:t>
            </a:r>
            <a:r>
              <a:rPr lang="ru-RU" sz="1700" dirty="0"/>
              <a:t>и лексику, напротив, выражающую чувства, настроения, субъективное отношение говорящего к предмету речи, входящему в личную сферу собеседника. Под личной сферой</a:t>
            </a:r>
            <a:br>
              <a:rPr lang="ru-RU" sz="1700" dirty="0"/>
            </a:br>
            <a:endParaRPr lang="ru-RU" sz="1700" dirty="0"/>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20272" y="4728922"/>
            <a:ext cx="1263400" cy="1402464"/>
          </a:xfrm>
          <a:prstGeom prst="rect">
            <a:avLst/>
          </a:prstGeom>
        </p:spPr>
      </p:pic>
    </p:spTree>
    <p:extLst>
      <p:ext uri="{BB962C8B-B14F-4D97-AF65-F5344CB8AC3E}">
        <p14:creationId xmlns:p14="http://schemas.microsoft.com/office/powerpoint/2010/main" val="22157767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88829" y="888116"/>
            <a:ext cx="3683171" cy="3970318"/>
          </a:xfrm>
          <a:prstGeom prst="rect">
            <a:avLst/>
          </a:prstGeom>
        </p:spPr>
        <p:txBody>
          <a:bodyPr wrap="square">
            <a:spAutoFit/>
          </a:bodyPr>
          <a:lstStyle/>
          <a:p>
            <a:r>
              <a:rPr lang="ru-RU" dirty="0"/>
              <a:t>Лексика, выражающая отношение говорящего к предмету речи, не входящему в личную сферу </a:t>
            </a:r>
            <a:r>
              <a:rPr lang="ru-RU" dirty="0" smtClean="0"/>
              <a:t>собеседника.</a:t>
            </a:r>
            <a:r>
              <a:rPr lang="ru-RU" dirty="0"/>
              <a:t> Лексических единиц данной группы обнаружилось в речи К. Прошутинской сравнительно немного. Из тех, что встретились, это прежде всего разговорная лексика и </a:t>
            </a:r>
            <a:r>
              <a:rPr lang="ru-RU" dirty="0" smtClean="0"/>
              <a:t>.</a:t>
            </a:r>
            <a:r>
              <a:rPr lang="ru-RU" dirty="0"/>
              <a:t/>
            </a:r>
            <a:br>
              <a:rPr lang="ru-RU" dirty="0"/>
            </a:br>
            <a:r>
              <a:rPr lang="ru-RU" dirty="0"/>
              <a:t/>
            </a:r>
            <a:br>
              <a:rPr lang="ru-RU" dirty="0"/>
            </a:br>
            <a:r>
              <a:rPr lang="ru-RU" dirty="0"/>
              <a:t/>
            </a:r>
            <a:br>
              <a:rPr lang="ru-RU" dirty="0"/>
            </a:br>
            <a:r>
              <a:rPr lang="ru-RU" dirty="0"/>
              <a:t/>
            </a:r>
            <a:br>
              <a:rPr lang="ru-RU" dirty="0"/>
            </a:br>
            <a:endParaRPr lang="ru-RU" dirty="0"/>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3789040"/>
            <a:ext cx="2952328" cy="2393836"/>
          </a:xfrm>
          <a:prstGeom prst="rect">
            <a:avLst/>
          </a:prstGeom>
        </p:spPr>
      </p:pic>
      <p:sp>
        <p:nvSpPr>
          <p:cNvPr id="4" name="Прямоугольник 3"/>
          <p:cNvSpPr/>
          <p:nvPr/>
        </p:nvSpPr>
        <p:spPr>
          <a:xfrm>
            <a:off x="4579137" y="980728"/>
            <a:ext cx="3672408" cy="5078313"/>
          </a:xfrm>
          <a:prstGeom prst="rect">
            <a:avLst/>
          </a:prstGeom>
        </p:spPr>
        <p:txBody>
          <a:bodyPr wrap="square">
            <a:spAutoFit/>
          </a:bodyPr>
          <a:lstStyle/>
          <a:p>
            <a:r>
              <a:rPr lang="ru-RU" dirty="0" smtClean="0"/>
              <a:t>фразеология </a:t>
            </a:r>
            <a:r>
              <a:rPr lang="ru-RU" dirty="0"/>
              <a:t>без дополнительных эмоциональных наслоений, которая в ситуации общения приобретает оттенок пренебрежения, граничащего с </a:t>
            </a:r>
            <a:r>
              <a:rPr lang="ru-RU" dirty="0" smtClean="0"/>
              <a:t>жалостью.</a:t>
            </a:r>
            <a:r>
              <a:rPr lang="ru-RU" dirty="0"/>
              <a:t> Таким образом, проведенный анализ показал, что в целом эмоционально-экспрессивную лексику, выражающую субъективное отношение говорящего к предмету речи, не входящему в личную сферу собеседника, ведущие используют не очень часто. </a:t>
            </a:r>
            <a:br>
              <a:rPr lang="ru-RU" dirty="0"/>
            </a:br>
            <a:r>
              <a:rPr lang="ru-RU" dirty="0"/>
              <a:t/>
            </a:r>
            <a:br>
              <a:rPr lang="ru-RU" dirty="0"/>
            </a:br>
            <a:endParaRPr lang="ru-RU" dirty="0"/>
          </a:p>
        </p:txBody>
      </p:sp>
    </p:spTree>
    <p:extLst>
      <p:ext uri="{BB962C8B-B14F-4D97-AF65-F5344CB8AC3E}">
        <p14:creationId xmlns:p14="http://schemas.microsoft.com/office/powerpoint/2010/main" val="31822029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99592" y="764704"/>
            <a:ext cx="4572000" cy="4247317"/>
          </a:xfrm>
          <a:prstGeom prst="rect">
            <a:avLst/>
          </a:prstGeom>
        </p:spPr>
        <p:txBody>
          <a:bodyPr>
            <a:spAutoFit/>
          </a:bodyPr>
          <a:lstStyle/>
          <a:p>
            <a:r>
              <a:rPr lang="ru-RU" dirty="0"/>
              <a:t>Что касается использования стилистически маркированной лексики, то К. Прошутинская, если и делает это, то в основном использует разговорную лексику и фразеологию без дополнительных эмоциональных наслоений. Чаще же используются лексические единицы, не обладающие стилистическим впечатлением, которые приобретают оттенок книжности (высокопарности и отчасти патетики) в своем денотативном </a:t>
            </a:r>
            <a:r>
              <a:rPr lang="ru-RU" dirty="0" smtClean="0"/>
              <a:t>значении.</a:t>
            </a:r>
            <a:r>
              <a:rPr lang="ru-RU" dirty="0"/>
              <a:t/>
            </a:r>
            <a:br>
              <a:rPr lang="ru-RU" dirty="0"/>
            </a:br>
            <a:r>
              <a:rPr lang="ru-RU" dirty="0"/>
              <a:t/>
            </a:r>
            <a:br>
              <a:rPr lang="ru-RU" dirty="0"/>
            </a:br>
            <a:r>
              <a:rPr lang="ru-RU" dirty="0"/>
              <a:t/>
            </a:r>
            <a:br>
              <a:rPr lang="ru-RU" dirty="0"/>
            </a:br>
            <a:endParaRPr lang="ru-RU" dirty="0"/>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12160" y="2348880"/>
            <a:ext cx="2282946" cy="3722195"/>
          </a:xfrm>
          <a:prstGeom prst="rect">
            <a:avLst/>
          </a:prstGeom>
        </p:spPr>
      </p:pic>
    </p:spTree>
    <p:extLst>
      <p:ext uri="{BB962C8B-B14F-4D97-AF65-F5344CB8AC3E}">
        <p14:creationId xmlns:p14="http://schemas.microsoft.com/office/powerpoint/2010/main" val="20406686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t>Функции и специфика вступительного слова ведущего.</a:t>
            </a:r>
            <a:endParaRPr lang="ru-RU" sz="3200" dirty="0"/>
          </a:p>
        </p:txBody>
      </p:sp>
      <p:sp>
        <p:nvSpPr>
          <p:cNvPr id="3" name="Объект 2"/>
          <p:cNvSpPr>
            <a:spLocks noGrp="1"/>
          </p:cNvSpPr>
          <p:nvPr>
            <p:ph idx="1"/>
          </p:nvPr>
        </p:nvSpPr>
        <p:spPr>
          <a:xfrm>
            <a:off x="1475656" y="1916832"/>
            <a:ext cx="6196405" cy="4176464"/>
          </a:xfrm>
        </p:spPr>
        <p:txBody>
          <a:bodyPr>
            <a:normAutofit fontScale="92500" lnSpcReduction="20000"/>
          </a:bodyPr>
          <a:lstStyle/>
          <a:p>
            <a:r>
              <a:rPr lang="ru-RU" sz="1600" i="1" dirty="0"/>
              <a:t>Ораторское искусство.</a:t>
            </a:r>
            <a:r>
              <a:rPr lang="ru-RU" sz="1600" dirty="0"/>
              <a:t> Искусство красноречия как способ воздействия на людей и как способ из взаимодействия в процессе познания явлений действительности. Основные этапы развития ораторского искусства. Роль ораторского искусства в современном мире. Цель «ораторства». Сущность красноречия. Специфика публичного выступления. Публичное выступление в профессиональной деятельности учителя.</a:t>
            </a:r>
          </a:p>
          <a:p>
            <a:r>
              <a:rPr lang="ru-RU" sz="1600" i="1" dirty="0"/>
              <a:t>Требования к поведению говорящего.</a:t>
            </a:r>
            <a:r>
              <a:rPr lang="ru-RU" sz="1600" dirty="0"/>
              <a:t> Нравственный долг оратора. Риторика и этика. Личность говорящего (образ автора). Учет «фактора адресата» в публичном выступлении. Соотношение «говорящий – слушающий» и специфика его проявления в публичном выступлении. Принцип «гармонизации диалога» и средства его реализации. Принципы коммуникативного сотрудничества и формы его проявления. Индивидуальный речевой стиль оратора. Чувство аудитории и особенности его проявления в речи оратора (зрительный контакт, голосовой контакт, устность, импровизационность речи). Основные приемы управления вниманием аудитории. Три основные категории риторики: этос, пафос, логос, их роль в создании публичного выступления.</a:t>
            </a:r>
            <a:r>
              <a:rPr lang="ru-RU" sz="1600" i="1" dirty="0"/>
              <a:t> </a:t>
            </a:r>
            <a:endParaRPr lang="ru-RU" sz="1600" dirty="0"/>
          </a:p>
          <a:p>
            <a:endParaRPr lang="ru-RU" sz="1600" dirty="0"/>
          </a:p>
        </p:txBody>
      </p:sp>
    </p:spTree>
    <p:extLst>
      <p:ext uri="{BB962C8B-B14F-4D97-AF65-F5344CB8AC3E}">
        <p14:creationId xmlns:p14="http://schemas.microsoft.com/office/powerpoint/2010/main" val="3205177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43608" y="764704"/>
            <a:ext cx="5112568" cy="5472607"/>
          </a:xfrm>
        </p:spPr>
        <p:txBody>
          <a:bodyPr>
            <a:normAutofit fontScale="92500"/>
          </a:bodyPr>
          <a:lstStyle/>
          <a:p>
            <a:r>
              <a:rPr lang="ru-RU" sz="1900" i="1" dirty="0"/>
              <a:t>Требования к поведению говорящего.</a:t>
            </a:r>
            <a:r>
              <a:rPr lang="ru-RU" sz="1900" dirty="0"/>
              <a:t> Нравственный долг оратора. Риторика и этика. Личность говорящего (образ автора). Учет «фактора адресата» в публичном выступлении. Соотношение «говорящий – слушающий» и специфика его проявления в публичном выступлении. Принцип «гармонизации диалога» и средства его реализации. Принципы коммуникативного сотрудничества и формы его проявления. Индивидуальный речевой стиль оратора. Чувство аудитории и особенности его проявления в речи оратора (зрительный контакт, голосовой контакт, устность, импровизационность речи). Основные приемы управления вниманием аудитории. Три основные категории риторики: этос, пафос, логос, их роль в создании публичного выступления.</a:t>
            </a:r>
            <a:r>
              <a:rPr lang="ru-RU" sz="1900" i="1" dirty="0"/>
              <a:t> </a:t>
            </a:r>
            <a:endParaRPr lang="ru-RU" sz="1900" dirty="0"/>
          </a:p>
          <a:p>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28184" y="3717032"/>
            <a:ext cx="2132566" cy="2520280"/>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18909" y="2060848"/>
            <a:ext cx="2132566" cy="1500386"/>
          </a:xfrm>
          <a:prstGeom prst="rect">
            <a:avLst/>
          </a:prstGeom>
        </p:spPr>
      </p:pic>
    </p:spTree>
    <p:extLst>
      <p:ext uri="{BB962C8B-B14F-4D97-AF65-F5344CB8AC3E}">
        <p14:creationId xmlns:p14="http://schemas.microsoft.com/office/powerpoint/2010/main" val="27725523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p:cNvSpPr>
            <a:spLocks noGrp="1"/>
          </p:cNvSpPr>
          <p:nvPr>
            <p:ph idx="1"/>
          </p:nvPr>
        </p:nvSpPr>
        <p:spPr>
          <a:xfrm>
            <a:off x="1115616" y="908721"/>
            <a:ext cx="6840760" cy="3243965"/>
          </a:xfrm>
          <a:prstGeom prst="rect">
            <a:avLst/>
          </a:prstGeom>
        </p:spPr>
        <p:txBody>
          <a:bodyPr wrap="square">
            <a:spAutoFit/>
          </a:bodyPr>
          <a:lstStyle/>
          <a:p>
            <a:r>
              <a:rPr lang="ru-RU" sz="1600" i="1" dirty="0"/>
              <a:t>Информирующая (информативная) речь и ее особенности.</a:t>
            </a:r>
            <a:r>
              <a:rPr lang="ru-RU" sz="1600" dirty="0"/>
              <a:t> Функции информирующего (информативного) высказывания. Виды и типы информации. Принципы отбора информации для реализации замысла высказывания. Структурирование информации, принципы расположения материала в информирующей речи. Структурно-смысловые части информирующей речи, их функции. Устные информативные жанры, их специфика и разновидности. Устная научная информирующая </a:t>
            </a:r>
            <a:r>
              <a:rPr lang="ru-RU" sz="1600" dirty="0" smtClean="0"/>
              <a:t>речь</a:t>
            </a:r>
            <a:r>
              <a:rPr lang="ru-RU" sz="1600" dirty="0"/>
              <a:t> Специфика учебно-научной  информации. Средства активизации внимания слушателей в процессе публичного выступления информирующего характера.</a:t>
            </a:r>
          </a:p>
          <a:p>
            <a:endParaRPr lang="ru-RU" dirty="0"/>
          </a:p>
        </p:txBody>
      </p:sp>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68949" y="3867084"/>
            <a:ext cx="2592288" cy="2376264"/>
          </a:xfrm>
          <a:prstGeom prst="rect">
            <a:avLst/>
          </a:prstGeom>
        </p:spPr>
      </p:pic>
      <p:pic>
        <p:nvPicPr>
          <p:cNvPr id="9" name="Рисунок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3861048"/>
            <a:ext cx="2492114" cy="2376264"/>
          </a:xfrm>
          <a:prstGeom prst="rect">
            <a:avLst/>
          </a:prstGeom>
        </p:spPr>
      </p:pic>
    </p:spTree>
    <p:extLst>
      <p:ext uri="{BB962C8B-B14F-4D97-AF65-F5344CB8AC3E}">
        <p14:creationId xmlns:p14="http://schemas.microsoft.com/office/powerpoint/2010/main" val="3945995144"/>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Кнопка">
  <a:themeElements>
    <a:clrScheme name="Кнопка">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Кнопка">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Кнопка">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125</TotalTime>
  <Words>1136</Words>
  <Application>Microsoft Office PowerPoint</Application>
  <PresentationFormat>Экран (4:3)</PresentationFormat>
  <Paragraphs>25</Paragraphs>
  <Slides>16</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16</vt:i4>
      </vt:variant>
    </vt:vector>
  </HeadingPairs>
  <TitlesOfParts>
    <vt:vector size="22" baseType="lpstr">
      <vt:lpstr>Arial</vt:lpstr>
      <vt:lpstr>Brush Script MT</vt:lpstr>
      <vt:lpstr>Constantia</vt:lpstr>
      <vt:lpstr>Franklin Gothic Book</vt:lpstr>
      <vt:lpstr>Rage Italic</vt:lpstr>
      <vt:lpstr>Кнопка</vt:lpstr>
      <vt:lpstr>РЕЧЕВОЕ ПОВЕДЕНИЕ ВЕДУЩЕГО</vt:lpstr>
      <vt:lpstr>Речевое поведение ведущего.</vt:lpstr>
      <vt:lpstr>Презентация PowerPoint</vt:lpstr>
      <vt:lpstr>Презентация PowerPoint</vt:lpstr>
      <vt:lpstr>Презентация PowerPoint</vt:lpstr>
      <vt:lpstr>Презентация PowerPoint</vt:lpstr>
      <vt:lpstr>Функции и специфика вступительного слова ведущего.</vt:lpstr>
      <vt:lpstr>Презентация PowerPoint</vt:lpstr>
      <vt:lpstr>Презентация PowerPoint</vt:lpstr>
      <vt:lpstr>Презентация PowerPoint</vt:lpstr>
      <vt:lpstr>Презентация PowerPoint</vt:lpstr>
      <vt:lpstr>Презентация PowerPoint</vt:lpstr>
      <vt:lpstr>Стилистические особенности.</vt:lpstr>
      <vt:lpstr>Дискуссия речи.</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РЕЧЕВОЕ ПОВЕДЕНИЕ ВЕДУЩЕГО</dc:title>
  <dc:creator>Нася</dc:creator>
  <cp:lastModifiedBy>Базалий Раиса Викторовна</cp:lastModifiedBy>
  <cp:revision>19</cp:revision>
  <dcterms:created xsi:type="dcterms:W3CDTF">2013-06-17T22:29:54Z</dcterms:created>
  <dcterms:modified xsi:type="dcterms:W3CDTF">2015-12-10T06:41:23Z</dcterms:modified>
</cp:coreProperties>
</file>